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73" r:id="rId3"/>
    <p:sldId id="274" r:id="rId4"/>
    <p:sldId id="290" r:id="rId5"/>
    <p:sldId id="291" r:id="rId6"/>
    <p:sldId id="292" r:id="rId7"/>
    <p:sldId id="296" r:id="rId8"/>
    <p:sldId id="297" r:id="rId9"/>
    <p:sldId id="289" r:id="rId10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0E7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FA9C0-9F2E-428E-9D46-A9D7F03FFECA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BB954-B19C-45E7-B56D-E600A1C3E50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1395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47490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5212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89511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88" y="117475"/>
            <a:ext cx="1131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2"/>
          <p:cNvCxnSpPr/>
          <p:nvPr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117475"/>
            <a:ext cx="113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4"/>
          <p:cNvCxnSpPr/>
          <p:nvPr userDrawn="1"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15" descr="C:\Users\kanchana.s\AppData\Local\Temp\Rar$DI47.512\logo MOPH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38" y="53975"/>
            <a:ext cx="9461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27909"/>
            <a:ext cx="10972800" cy="5054583"/>
          </a:xfrm>
        </p:spPr>
        <p:txBody>
          <a:bodyPr/>
          <a:lstStyle>
            <a:lvl1pPr marL="355600" indent="-355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Tahoma" pitchFamily="34" charset="0"/>
              <a:buChar char="●"/>
              <a:def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spcBef>
                <a:spcPts val="600"/>
              </a:spcBef>
              <a:buClrTx/>
              <a:buFont typeface="Wingdings" pitchFamily="2" charset="2"/>
              <a:buChar char="§"/>
              <a:defRPr sz="2600"/>
            </a:lvl2pPr>
            <a:lvl3pPr>
              <a:lnSpc>
                <a:spcPct val="120000"/>
              </a:lnSpc>
              <a:spcBef>
                <a:spcPts val="600"/>
              </a:spcBef>
              <a:buClrTx/>
              <a:buSzPct val="80000"/>
              <a:buFont typeface="Wingdings" pitchFamily="2" charset="2"/>
              <a:buChar char="v"/>
              <a:defRPr/>
            </a:lvl3pPr>
            <a:lvl4pPr>
              <a:lnSpc>
                <a:spcPct val="120000"/>
              </a:lnSpc>
              <a:spcBef>
                <a:spcPts val="600"/>
              </a:spcBef>
              <a:buClrTx/>
              <a:defRPr/>
            </a:lvl4pPr>
            <a:lvl5pPr>
              <a:lnSpc>
                <a:spcPct val="120000"/>
              </a:lnSpc>
              <a:spcBef>
                <a:spcPts val="600"/>
              </a:spcBef>
              <a:buClrTx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" y="-13061"/>
            <a:ext cx="9735403" cy="768532"/>
          </a:xfrm>
          <a:prstGeom prst="rect">
            <a:avLst/>
          </a:prstGeom>
          <a:solidFill>
            <a:schemeClr val="accent1">
              <a:lumMod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396000"/>
          <a:lstStyle>
            <a:lvl1pPr algn="l">
              <a:defRPr sz="280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th-TH" dirty="0" smtClean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88100"/>
            <a:ext cx="2844800" cy="385763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737600" y="6388100"/>
            <a:ext cx="2844800" cy="369888"/>
          </a:xfrm>
        </p:spPr>
        <p:txBody>
          <a:bodyPr/>
          <a:lstStyle>
            <a:lvl1pPr eaLnBrk="0" hangingPunct="0">
              <a:defRPr/>
            </a:lvl1pPr>
          </a:lstStyle>
          <a:p>
            <a:fld id="{7314560D-BE21-49FC-BCF0-1DAFF2FA80C9}" type="slidenum">
              <a:rPr lang="en-US" altLang="th-TH"/>
              <a:pPr/>
              <a:t>‹#›</a:t>
            </a:fld>
            <a:endParaRPr lang="th-TH" altLang="th-TH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165600" y="6388100"/>
            <a:ext cx="3860800" cy="369888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32732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92369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43495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803765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64693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29818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57681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28364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9172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411489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7893"/>
            <a:ext cx="10363200" cy="2125014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ระเบียบวาระที่ </a:t>
            </a:r>
            <a: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</a:t>
            </a:r>
            <a: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 </a:t>
            </a:r>
            <a:b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รายงานความก้าวหน้าการบริหารจัดการงบกองทุนย่อยระดับเขต </a:t>
            </a:r>
            <a: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PPA </a:t>
            </a:r>
            <a: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 </a:t>
            </a:r>
            <a: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LTC – CA Colon </a:t>
            </a:r>
            <a: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ปีงบประมาณ </a:t>
            </a:r>
            <a:r>
              <a:rPr lang="en-US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2562 </a:t>
            </a:r>
            <a:endParaRPr lang="th-TH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2743200" y="4723327"/>
            <a:ext cx="8534400" cy="143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การประชุมคณะกรรมการบริหารจัดการและพัฒนาประสิทธิภาพการเงินการคลัง เขตสุขภาพที่ 8 </a:t>
            </a:r>
          </a:p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ครั้งที่ 1/2562  วันที่ 5 มีนาคม 2562 เวลา  09.00 – 16.30 น.  </a:t>
            </a:r>
          </a:p>
          <a:p>
            <a:pPr algn="r"/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ณ ห้องประชุม</a:t>
            </a:r>
            <a:r>
              <a:rPr lang="th-TH" sz="24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รวงผึ้ง </a:t>
            </a:r>
            <a:r>
              <a:rPr lang="th-TH" sz="24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สำนักงานเขตสุขภาพที่ 8 อ.เมือง จ.</a:t>
            </a:r>
            <a:r>
              <a:rPr lang="th-TH" sz="24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อุดรธานี</a:t>
            </a:r>
            <a:endParaRPr lang="th-TH" sz="2400" dirty="0"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459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609600" y="1044494"/>
            <a:ext cx="10972800" cy="5054583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1.มอบ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คทง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PP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ระดับเขต โดย สธน. เป็นประธาน  วิเคราะห์ และเสนอแผนภายใน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ตค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.61</a:t>
            </a:r>
          </a:p>
          <a:p>
            <a:pPr marL="0" indent="0">
              <a:buNone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2.มอบ สำนักงานเขตสุขภาพที่ 8 :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CSO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และคณะกรรมการพัฒนาระบบบริการสุขภาพ(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Service plan)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สาขาที่เกี่ยวข้อง วิเคราะห์ปัญหาในพื้นที่และเสนอแผนต่อ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คทง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P&amp;P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ระดับเขตเพื่อพิจารณา</a:t>
            </a:r>
          </a:p>
          <a:p>
            <a:pPr marL="0" indent="0">
              <a:buNone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3.มอบสำนักงานเขตสุขภาพที่ 8 :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CSO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และคณะกรรมการพัฒนาระบบบริการสุขภาพ(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Service plan)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สาขาที่เกี่ยวข้อง ร่วมกับ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สปสช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.เขต 8 อุดรธานี กำกับติดตามผลการดำเนินงาน โดยกำหนดเป็นวาระติดตาม ในการประชุมทุกครั้ง</a:t>
            </a: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-13061"/>
            <a:ext cx="9852337" cy="768532"/>
          </a:xfrm>
        </p:spPr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มติและข้อสั่งการ </a:t>
            </a:r>
            <a:r>
              <a:rPr lang="th-TH" sz="3200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คทง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5x5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การประชุมครั้ง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 4/2561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9 กรกฎาคม  2561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2</a:t>
            </a:fld>
            <a:endParaRPr lang="th-TH" altLang="th-TH"/>
          </a:p>
        </p:txBody>
      </p:sp>
      <p:pic>
        <p:nvPicPr>
          <p:cNvPr id="2050" name="Picture 2" descr="à¸à¸¥à¸à¸²à¸£à¸à¹à¸à¸«à¸²à¸£à¸¹à¸à¸ à¸²à¸à¸ªà¸³à¸«à¸£à¸±à¸ health promo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300" y="4420394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369" y="4868069"/>
            <a:ext cx="57912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0850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13801" y="923076"/>
            <a:ext cx="10972800" cy="279891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อนุมัติโครงการตามเสนอ ยกเว้น โครงการสร้างเสริมสุขภาพในเรือนจำ นำเสนอรายละเอียดในครั้งต่อไป</a:t>
            </a:r>
          </a:p>
          <a:p>
            <a:pPr marL="0" indent="0">
              <a:buNone/>
            </a:pP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อนุมัติปรับเกลี่ยงบบริการสร้างเสริมสุขภาพและป้องกันโรคระดับพื้นที่(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PPA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)เป็นค่าบริการสร้างเสริมสุขภาพและป้องกันโรคตามประเภทและขอบเขตบริการสาธารณสุขฉบับที่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10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ด้านบริการสร้างเสริมสุขภาพและป้องกันโรค(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PPB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)จ่ายให้กับหน่วยบริการประจำตามจำนวนผู้ลงทะเบียนสิทธิ ในเดือนมกราคม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2562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ในกรณีที่งบฯเหลือ หรือผู้รับผิดชอบในแต่ละโครงการไม่ดำเนินการจัดทำนิติกรรมสัญญาให้เรียบร้อยภายใน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ไตรมาส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i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มติ </a:t>
            </a:r>
            <a:r>
              <a:rPr lang="th-TH" sz="3200" b="1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อปสข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.เขต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อุดรธานี ในการ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ประชุม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7/61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วันที่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21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กันยายน </a:t>
            </a:r>
            <a:r>
              <a:rPr lang="en-US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2561</a:t>
            </a:r>
            <a:endParaRPr lang="th-TH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3</a:t>
            </a:fld>
            <a:endParaRPr lang="th-TH" altLang="th-T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44" y="3721995"/>
            <a:ext cx="11772450" cy="266610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4080554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25279" y="2562896"/>
            <a:ext cx="7568485" cy="23954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ความก้าวหน้า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การชดเชย</a:t>
            </a:r>
            <a:b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CA Colon</a:t>
            </a:r>
            <a:b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ปีงบประมาณ 256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75" y="2562896"/>
            <a:ext cx="3722473" cy="239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6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สรุปการเบิกจ่าย งบ </a:t>
            </a:r>
            <a:r>
              <a:rPr lang="en-US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CA colon 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2561 เขต 8 อุดรธานี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87" y="1131530"/>
            <a:ext cx="11834191" cy="345525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Rectangle 11"/>
          <p:cNvSpPr/>
          <p:nvPr/>
        </p:nvSpPr>
        <p:spPr>
          <a:xfrm>
            <a:off x="457199" y="4638474"/>
            <a:ext cx="8130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หมายเหตุ  </a:t>
            </a:r>
            <a:r>
              <a:rPr lang="en-US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</a:t>
            </a:r>
            <a:r>
              <a:rPr lang="th-TH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ตรวจสอบข้อมูลผู้รับบริการ เป็นผู้ป่วยสิทธิบัตรทอง อายุ 50-70 ปี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73280" y="4962840"/>
            <a:ext cx="95862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</a:t>
            </a:r>
            <a:r>
              <a:rPr lang="th-TH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ตรวจสอบข้อมูล </a:t>
            </a: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FIT Test 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นับข้อมูลตั้งแต่เริ่มสัญญาในโครงการ (15 กุมภาพันธ์ 2561 - 30 กันยายน 2561)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3280" y="5333372"/>
            <a:ext cx="10050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</a:t>
            </a:r>
            <a:r>
              <a:rPr lang="th-TH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ตรวจสอบข้อมูล </a:t>
            </a: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Colonoscopy 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 </a:t>
            </a: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Biopsy 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นับ </a:t>
            </a: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PID 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หลังรับบริการ </a:t>
            </a: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FIT test 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และผลการตรวจเป็นผลบวกตั้งแต่เริ่มสัญญาในโครงการ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86532" y="6046732"/>
            <a:ext cx="4926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4.</a:t>
            </a:r>
            <a:r>
              <a:rPr lang="th-TH" sz="240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ของหน่วยบริการ ส่ง </a:t>
            </a:r>
            <a:r>
              <a:rPr lang="th-TH" sz="24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สบก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เป็นอิเลคทรอนิคส์ไฟล์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1398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313004" y="6673056"/>
            <a:ext cx="2844800" cy="369888"/>
          </a:xfrm>
        </p:spPr>
        <p:txBody>
          <a:bodyPr/>
          <a:lstStyle/>
          <a:p>
            <a:fld id="{7314560D-BE21-49FC-BCF0-1DAFF2FA80C9}" type="slidenum">
              <a:rPr lang="en-US" altLang="th-TH" smtClean="0"/>
              <a:pPr/>
              <a:t>6</a:t>
            </a:fld>
            <a:endParaRPr lang="th-TH" altLang="th-TH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446785" y="1132044"/>
          <a:ext cx="8951982" cy="3771900"/>
        </p:xfrm>
        <a:graphic>
          <a:graphicData uri="http://schemas.openxmlformats.org/drawingml/2006/table">
            <a:tbl>
              <a:tblPr/>
              <a:tblGrid>
                <a:gridCol w="1993743"/>
                <a:gridCol w="1427602"/>
                <a:gridCol w="1374728"/>
                <a:gridCol w="1364153"/>
                <a:gridCol w="1142082"/>
                <a:gridCol w="1649674"/>
              </a:tblGrid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หน่วยบริการคู่สัญญา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ผลงาน (สปสช.ดึงข้อมูล)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ร้อยละผลงาน </a:t>
                      </a: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Colonoscopy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812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colonoscopy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Biopsy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Colonoscopy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Biopsy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รพ.เซกา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รพ.หนองคาย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รพ.เลย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รพ.หนองบัวลำภู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รพ.สกลนคร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รพ.สว่างแดนดิน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รพ.วานรนิวาส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รพ.นครพนม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รพ.อุดรธานี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2,199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ผลงานการตรวจคัดกรองและตรวจ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ยืนยัน </a:t>
            </a:r>
            <a:r>
              <a:rPr lang="th-TH" sz="3200" b="1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CA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colon</a:t>
            </a:r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en-US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endParaRPr lang="th-TH" sz="32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6785" y="4997002"/>
            <a:ext cx="9227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เงื่อนไขการดึงข้อมูลผลงาน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: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สิทธิ 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UC 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อายุ 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50-70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ปี รับบริการตั้งแต่ 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15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กพ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- 30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กันยายน </a:t>
            </a:r>
            <a:r>
              <a:rPr 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60 </a:t>
            </a:r>
            <a:r>
              <a:rPr lang="th-TH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(ตามสัญญาโครงการ) รหัสหัตถการตามที่กำหนด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2911616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เป้าหมาย การจัดสรรงบประมาณการตรวจคัดกรอง และตรวจยืนยัน </a:t>
            </a:r>
            <a:r>
              <a:rPr lang="en-US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CA Colon </a:t>
            </a: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ปีงบฯ62 </a:t>
            </a: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เขต </a:t>
            </a: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8 </a:t>
            </a: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อุดรธานี   ราย</a:t>
            </a: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จังหวัด 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7</a:t>
            </a:fld>
            <a:endParaRPr lang="th-TH" altLang="th-TH"/>
          </a:p>
        </p:txBody>
      </p:sp>
      <p:graphicFrame>
        <p:nvGraphicFramePr>
          <p:cNvPr id="5" name="ตาราง 6">
            <a:extLst>
              <a:ext uri="{FF2B5EF4-FFF2-40B4-BE49-F238E27FC236}">
                <a16:creationId xmlns:a16="http://schemas.microsoft.com/office/drawing/2014/main" xmlns="" id="{4BB6C16F-3278-4CB4-89FA-34ED7EC8E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251625"/>
              </p:ext>
            </p:extLst>
          </p:nvPr>
        </p:nvGraphicFramePr>
        <p:xfrm>
          <a:off x="1494907" y="1142580"/>
          <a:ext cx="8851913" cy="51096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1619">
                  <a:extLst>
                    <a:ext uri="{9D8B030D-6E8A-4147-A177-3AD203B41FA5}">
                      <a16:colId xmlns:a16="http://schemas.microsoft.com/office/drawing/2014/main" xmlns="" val="3040468819"/>
                    </a:ext>
                  </a:extLst>
                </a:gridCol>
                <a:gridCol w="153470">
                  <a:extLst>
                    <a:ext uri="{9D8B030D-6E8A-4147-A177-3AD203B41FA5}">
                      <a16:colId xmlns:a16="http://schemas.microsoft.com/office/drawing/2014/main" xmlns="" val="1856816052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xmlns="" val="285401024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780151613"/>
                    </a:ext>
                  </a:extLst>
                </a:gridCol>
                <a:gridCol w="1413625">
                  <a:extLst>
                    <a:ext uri="{9D8B030D-6E8A-4147-A177-3AD203B41FA5}">
                      <a16:colId xmlns:a16="http://schemas.microsoft.com/office/drawing/2014/main" xmlns="" val="2195827455"/>
                    </a:ext>
                  </a:extLst>
                </a:gridCol>
                <a:gridCol w="1777811">
                  <a:extLst>
                    <a:ext uri="{9D8B030D-6E8A-4147-A177-3AD203B41FA5}">
                      <a16:colId xmlns:a16="http://schemas.microsoft.com/office/drawing/2014/main" xmlns="" val="4137671533"/>
                    </a:ext>
                  </a:extLst>
                </a:gridCol>
                <a:gridCol w="1129043">
                  <a:extLst>
                    <a:ext uri="{9D8B030D-6E8A-4147-A177-3AD203B41FA5}">
                      <a16:colId xmlns:a16="http://schemas.microsoft.com/office/drawing/2014/main" xmlns="" val="298038830"/>
                    </a:ext>
                  </a:extLst>
                </a:gridCol>
              </a:tblGrid>
              <a:tr h="122413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เป้าหมาย(ราย)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FIT Test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วงเงิน (บาท)      </a:t>
                      </a:r>
                      <a:r>
                        <a:rPr lang="en-US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FIT Test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เป้าหมาย(ราย)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Colonoscopy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เป้าหมาย(ราย)</a:t>
                      </a:r>
                      <a:endParaRPr lang="en-US" sz="2400" b="1" spc="-2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Colonoscopy &amp; Polypectomy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(ราย) </a:t>
                      </a:r>
                      <a:r>
                        <a:rPr lang="en-US" sz="24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Biopsy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5431360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บึงกาฬ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8,032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281,120 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152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4059036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หนองบัวลำภู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10,753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376,355 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204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8427002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อุดรธานี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</a:t>
                      </a: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857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</a:t>
                      </a: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114</a:t>
                      </a: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995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604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212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9490893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เลย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14,347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502,145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272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9341382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หนองคาย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645</a:t>
                      </a: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372</a:t>
                      </a: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575</a:t>
                      </a: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202</a:t>
                      </a: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0580434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สกลนคร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</a:t>
                      </a: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056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771</a:t>
                      </a: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960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418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147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71811"/>
                  </a:ext>
                </a:extLst>
              </a:tr>
              <a:tr h="35900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นครพนม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13,615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476,525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258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91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1219409"/>
                  </a:ext>
                </a:extLst>
              </a:tr>
              <a:tr h="689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รวมเขต</a:t>
                      </a:r>
                      <a:endParaRPr lang="th-TH" sz="2000" dirty="0"/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111,305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3,895,675 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740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50247" marR="502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6567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53779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เป้าหมาย การจัดสรรงบประมาณการตรวจคัดกรองและตรวจยืนยัน </a:t>
            </a:r>
            <a:r>
              <a:rPr lang="en-US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CA Colon </a:t>
            </a: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ปีงบฯ </a:t>
            </a:r>
            <a: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62</a:t>
            </a:r>
            <a:br>
              <a:rPr lang="en-US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ราย</a:t>
            </a: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หน่วยบริการ 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8</a:t>
            </a:fld>
            <a:endParaRPr lang="th-TH" altLang="th-TH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824" y="862885"/>
            <a:ext cx="10599312" cy="590091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78582" y="4903233"/>
            <a:ext cx="5413418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โอนเงินงวดที่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(ร้อยละ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ให้หน่วยบริการเป้าหมายทุกแห่งเมื่อวันที่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17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ธันวาคม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เรียบร้อยแล้ว </a:t>
            </a:r>
          </a:p>
        </p:txBody>
      </p:sp>
    </p:spTree>
    <p:extLst>
      <p:ext uri="{BB962C8B-B14F-4D97-AF65-F5344CB8AC3E}">
        <p14:creationId xmlns:p14="http://schemas.microsoft.com/office/powerpoint/2010/main" val="19716330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ผลการดำเนินงาน </a:t>
            </a:r>
            <a:r>
              <a: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CA Colon </a:t>
            </a:r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ปีงบประมาณ </a:t>
            </a:r>
            <a:r>
              <a: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2562 </a:t>
            </a:r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(ข้อมูล ณ </a:t>
            </a:r>
            <a:r>
              <a: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21 </a:t>
            </a:r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r>
              <a: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r>
              <a: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.62</a:t>
            </a:r>
            <a:r>
              <a:rPr lang="th-TH" sz="36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36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9</a:t>
            </a:fld>
            <a:endParaRPr lang="th-TH" altLang="th-TH"/>
          </a:p>
        </p:txBody>
      </p:sp>
      <p:graphicFrame>
        <p:nvGraphicFramePr>
          <p:cNvPr id="5" name="ตาราง 2">
            <a:extLst>
              <a:ext uri="{FF2B5EF4-FFF2-40B4-BE49-F238E27FC236}">
                <a16:creationId xmlns:a16="http://schemas.microsoft.com/office/drawing/2014/main" xmlns="" id="{60546AC5-42E9-46DD-A7F0-2D8FF9188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279067"/>
              </p:ext>
            </p:extLst>
          </p:nvPr>
        </p:nvGraphicFramePr>
        <p:xfrm>
          <a:off x="172278" y="1281491"/>
          <a:ext cx="11907303" cy="4039485"/>
        </p:xfrm>
        <a:graphic>
          <a:graphicData uri="http://schemas.openxmlformats.org/drawingml/2006/table">
            <a:tbl>
              <a:tblPr/>
              <a:tblGrid>
                <a:gridCol w="1205948">
                  <a:extLst>
                    <a:ext uri="{9D8B030D-6E8A-4147-A177-3AD203B41FA5}">
                      <a16:colId xmlns:a16="http://schemas.microsoft.com/office/drawing/2014/main" xmlns="" val="97645516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xmlns="" val="2388036507"/>
                    </a:ext>
                  </a:extLst>
                </a:gridCol>
                <a:gridCol w="953571">
                  <a:extLst>
                    <a:ext uri="{9D8B030D-6E8A-4147-A177-3AD203B41FA5}">
                      <a16:colId xmlns:a16="http://schemas.microsoft.com/office/drawing/2014/main" xmlns="" val="4122087994"/>
                    </a:ext>
                  </a:extLst>
                </a:gridCol>
                <a:gridCol w="700349">
                  <a:extLst>
                    <a:ext uri="{9D8B030D-6E8A-4147-A177-3AD203B41FA5}">
                      <a16:colId xmlns:a16="http://schemas.microsoft.com/office/drawing/2014/main" xmlns="" val="3308860767"/>
                    </a:ext>
                  </a:extLst>
                </a:gridCol>
                <a:gridCol w="682928">
                  <a:extLst>
                    <a:ext uri="{9D8B030D-6E8A-4147-A177-3AD203B41FA5}">
                      <a16:colId xmlns:a16="http://schemas.microsoft.com/office/drawing/2014/main" xmlns="" val="3509258723"/>
                    </a:ext>
                  </a:extLst>
                </a:gridCol>
                <a:gridCol w="696866">
                  <a:extLst>
                    <a:ext uri="{9D8B030D-6E8A-4147-A177-3AD203B41FA5}">
                      <a16:colId xmlns:a16="http://schemas.microsoft.com/office/drawing/2014/main" xmlns="" val="2583136843"/>
                    </a:ext>
                  </a:extLst>
                </a:gridCol>
                <a:gridCol w="700349">
                  <a:extLst>
                    <a:ext uri="{9D8B030D-6E8A-4147-A177-3AD203B41FA5}">
                      <a16:colId xmlns:a16="http://schemas.microsoft.com/office/drawing/2014/main" xmlns="" val="1494045455"/>
                    </a:ext>
                  </a:extLst>
                </a:gridCol>
                <a:gridCol w="637631">
                  <a:extLst>
                    <a:ext uri="{9D8B030D-6E8A-4147-A177-3AD203B41FA5}">
                      <a16:colId xmlns:a16="http://schemas.microsoft.com/office/drawing/2014/main" xmlns="" val="1411836149"/>
                    </a:ext>
                  </a:extLst>
                </a:gridCol>
                <a:gridCol w="1073171">
                  <a:extLst>
                    <a:ext uri="{9D8B030D-6E8A-4147-A177-3AD203B41FA5}">
                      <a16:colId xmlns:a16="http://schemas.microsoft.com/office/drawing/2014/main" xmlns="" val="3571876326"/>
                    </a:ext>
                  </a:extLst>
                </a:gridCol>
                <a:gridCol w="1066202">
                  <a:extLst>
                    <a:ext uri="{9D8B030D-6E8A-4147-A177-3AD203B41FA5}">
                      <a16:colId xmlns:a16="http://schemas.microsoft.com/office/drawing/2014/main" xmlns="" val="97963649"/>
                    </a:ext>
                  </a:extLst>
                </a:gridCol>
                <a:gridCol w="648084">
                  <a:extLst>
                    <a:ext uri="{9D8B030D-6E8A-4147-A177-3AD203B41FA5}">
                      <a16:colId xmlns:a16="http://schemas.microsoft.com/office/drawing/2014/main" xmlns="" val="2263262498"/>
                    </a:ext>
                  </a:extLst>
                </a:gridCol>
                <a:gridCol w="1031359">
                  <a:extLst>
                    <a:ext uri="{9D8B030D-6E8A-4147-A177-3AD203B41FA5}">
                      <a16:colId xmlns:a16="http://schemas.microsoft.com/office/drawing/2014/main" xmlns="" val="104722776"/>
                    </a:ext>
                  </a:extLst>
                </a:gridCol>
                <a:gridCol w="1034845">
                  <a:extLst>
                    <a:ext uri="{9D8B030D-6E8A-4147-A177-3AD203B41FA5}">
                      <a16:colId xmlns:a16="http://schemas.microsoft.com/office/drawing/2014/main" xmlns="" val="405390363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xmlns="" val="1605560855"/>
                    </a:ext>
                  </a:extLst>
                </a:gridCol>
              </a:tblGrid>
              <a:tr h="40164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จังหวัด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การคัดกรองด้วยการตรวจ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Fit Test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การส่องกล้องลำไส้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Colonoscopy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1280220"/>
                  </a:ext>
                </a:extLst>
              </a:tr>
              <a:tr h="40164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คัดกรอง(คน)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ร้อยละคัดกรอง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ผลลบ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ร้อยละผลลบ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ผลบวก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ร้อยละผลบวก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เป้าหมาย(ราย)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7697615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Colonoscopy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Colonoscopy &amp; Polypectomy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Biopsy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Colonoscopy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Colonoscopy &amp; Polypectomy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Biopsy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9924836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บึงกาฬ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8,032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6926274"/>
                  </a:ext>
                </a:extLst>
              </a:tr>
              <a:tr h="367966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หนองบัวลำภู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10,753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9454541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อุดรธานี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31,857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1,145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1,141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99.65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22347960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เลย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14,347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7028648"/>
                  </a:ext>
                </a:extLst>
              </a:tr>
              <a:tr h="316729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หนองคาย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10,645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00231014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สกลนคร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22,056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94.42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0009678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นครพนม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13,615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2875790"/>
                  </a:ext>
                </a:extLst>
              </a:tr>
              <a:tr h="305250"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111,305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2,591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94.13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B0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605116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895265" y="5768923"/>
            <a:ext cx="3321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</a:t>
            </a:r>
            <a:r>
              <a:rPr lang="en-US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:HDC </a:t>
            </a:r>
            <a:r>
              <a:rPr lang="th-TH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 ณ </a:t>
            </a:r>
            <a:r>
              <a:rPr lang="en-US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21 </a:t>
            </a:r>
            <a:r>
              <a:rPr lang="th-TH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r>
              <a:rPr lang="en-US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r>
              <a:rPr lang="en-US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.62</a:t>
            </a:r>
            <a:endParaRPr lang="th-TH" sz="2400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1072158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843</Words>
  <Application>Microsoft Office PowerPoint</Application>
  <PresentationFormat>Widescreen</PresentationFormat>
  <Paragraphs>280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Angsana New</vt:lpstr>
      <vt:lpstr>Arial</vt:lpstr>
      <vt:lpstr>Calibri</vt:lpstr>
      <vt:lpstr>Calibri Light</vt:lpstr>
      <vt:lpstr>Cordia New</vt:lpstr>
      <vt:lpstr>Tahoma</vt:lpstr>
      <vt:lpstr>TH Sarabun New</vt:lpstr>
      <vt:lpstr>TH SarabunPSK</vt:lpstr>
      <vt:lpstr>Times New Roman</vt:lpstr>
      <vt:lpstr>Wingdings</vt:lpstr>
      <vt:lpstr>5_ธีมของ Office</vt:lpstr>
      <vt:lpstr>ระเบียบวาระที่ 3.5  รายงานความก้าวหน้าการบริหารจัดการงบกองทุนย่อยระดับเขต  PPA – LTC – CA Colon ปีงบประมาณ 2562 </vt:lpstr>
      <vt:lpstr>มติและข้อสั่งการ คทง.5x5 การประชุมครั้งที่ 4/2561 วันที่ 9 กรกฎาคม  2561</vt:lpstr>
      <vt:lpstr>มติ อปสข.เขต 8 อุดรธานี ในการประชุม ครั้งที่ 7/61 วันที่ 21 กันยายน 2561</vt:lpstr>
      <vt:lpstr>ความก้าวหน้าการชดเชย CA Colon ปีงบประมาณ 2561</vt:lpstr>
      <vt:lpstr>สรุปการเบิกจ่าย งบ CA colon ปีงบประมาณ 2561 เขต 8 อุดรธานี</vt:lpstr>
      <vt:lpstr>ผลงานการตรวจคัดกรองและตรวจยืนยัน CA colon ปีงบประมาณ 2561</vt:lpstr>
      <vt:lpstr>เป้าหมาย การจัดสรรงบประมาณการตรวจคัดกรอง และตรวจยืนยัน CA Colon ปีงบฯ62  เขต 8 อุดรธานี   รายจังหวัด </vt:lpstr>
      <vt:lpstr>เป้าหมาย การจัดสรรงบประมาณการตรวจคัดกรองและตรวจยืนยัน CA Colon ปีงบฯ 62 รายหน่วยบริการ </vt:lpstr>
      <vt:lpstr>ผลการดำเนินงาน CA Colon ปีงบประมาณ 2562 (ข้อมูล ณ 21 ม.ค.62)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ระเบียบวาระที่ 4 มติ อปสข.เขต 8</dc:title>
  <dc:creator>Sineenus Santirukpong</dc:creator>
  <cp:lastModifiedBy>ผู้ใช้ Windows</cp:lastModifiedBy>
  <cp:revision>124</cp:revision>
  <dcterms:created xsi:type="dcterms:W3CDTF">2018-06-13T09:54:02Z</dcterms:created>
  <dcterms:modified xsi:type="dcterms:W3CDTF">2019-03-04T13:16:22Z</dcterms:modified>
</cp:coreProperties>
</file>